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LE ALBISSON - J562831" initials="IA-J" lastIdx="6" clrIdx="0">
    <p:extLst>
      <p:ext uri="{19B8F6BF-5375-455C-9EA6-DF929625EA0E}">
        <p15:presenceInfo xmlns:p15="http://schemas.microsoft.com/office/powerpoint/2012/main" userId="S-1-5-21-1993962763-299502267-1801674531-339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5" autoAdjust="0"/>
    <p:restoredTop sz="94660"/>
  </p:normalViewPr>
  <p:slideViewPr>
    <p:cSldViewPr snapToGrid="0">
      <p:cViewPr>
        <p:scale>
          <a:sx n="100" d="100"/>
          <a:sy n="100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2CD10-9CA5-46D6-B81E-EC34019501D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8ACA8-CF48-4AF6-9235-930940F7059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30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0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65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98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72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4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71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25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1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4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64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42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F7507-9C3E-4A88-B219-8F2CC2F04265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0775D-01EA-48F1-8BF6-95E6EDAB1C5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3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www.google.co.uk/url?sa=i&amp;rct=j&amp;q=&amp;esrc=s&amp;source=images&amp;cd=&amp;cad=rja&amp;uact=8&amp;ved=0ahUKEwjfzfrVnYHVAhXIAxoKHWwRAl4QjRwIBw&amp;url=https://en.wikipedia.org/wiki/Citro%C3%ABn&amp;psig=AFQjCNGEH2nsTVw07eK3dsOOtgkTL-Iqhw&amp;ust=1499862579574725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.uk/url?sa=i&amp;rct=j&amp;q=&amp;esrc=s&amp;source=images&amp;cd=&amp;cad=rja&amp;uact=8&amp;ved=0ahUKEwjfzfrVnYHVAhXIAxoKHWwRAl4QjRwIBw&amp;url=https://en.wikipedia.org/wiki/Citro%C3%ABn&amp;psig=AFQjCNGEH2nsTVw07eK3dsOOtgkTL-Iqhw&amp;ust=1499862579574725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>
          <a:xfrm>
            <a:off x="636943" y="4827282"/>
            <a:ext cx="5531272" cy="3988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38" tIns="49769" rIns="99538" bIns="49769" rtlCol="0" anchor="ctr"/>
          <a:lstStyle/>
          <a:p>
            <a:pPr algn="ctr"/>
            <a:endParaRPr lang="fr-FR" sz="1300" dirty="0">
              <a:latin typeface="Citroen" panose="02000000000000000000" pitchFamily="2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6943" y="10863845"/>
            <a:ext cx="5531272" cy="455213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38" tIns="49769" rIns="99538" bIns="49769" rtlCol="0" anchor="ctr"/>
          <a:lstStyle/>
          <a:p>
            <a:pPr algn="ctr"/>
            <a:endParaRPr lang="fr-FR" sz="1300" dirty="0">
              <a:latin typeface="Citroen" panose="02000000000000000000" pitchFamily="2" charset="0"/>
            </a:endParaRPr>
          </a:p>
        </p:txBody>
      </p:sp>
      <p:sp>
        <p:nvSpPr>
          <p:cNvPr id="7" name="ZoneTexte 30"/>
          <p:cNvSpPr txBox="1"/>
          <p:nvPr/>
        </p:nvSpPr>
        <p:spPr>
          <a:xfrm>
            <a:off x="1297223" y="877705"/>
            <a:ext cx="5086239" cy="3693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r"/>
            <a:r>
              <a:rPr lang="fr-FR" dirty="0">
                <a:latin typeface="Peugeot" panose="02000503040000020003" pitchFamily="2" charset="0"/>
              </a:rPr>
              <a:t>Pack de Navigation Connectée </a:t>
            </a:r>
            <a:r>
              <a:rPr lang="fr-FR" dirty="0" smtClean="0">
                <a:latin typeface="Peugeot" panose="02000503040000020003" pitchFamily="2" charset="0"/>
              </a:rPr>
              <a:t>Citroën </a:t>
            </a:r>
            <a:endParaRPr lang="fr-FR" dirty="0">
              <a:latin typeface="Peugeot" panose="02000503040000020003" pitchFamily="2" charset="0"/>
            </a:endParaRPr>
          </a:p>
        </p:txBody>
      </p:sp>
      <p:cxnSp>
        <p:nvCxnSpPr>
          <p:cNvPr id="8" name="Connecteur droit 38"/>
          <p:cNvCxnSpPr/>
          <p:nvPr/>
        </p:nvCxnSpPr>
        <p:spPr>
          <a:xfrm>
            <a:off x="260648" y="1310611"/>
            <a:ext cx="632819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38"/>
          <p:cNvCxnSpPr/>
          <p:nvPr/>
        </p:nvCxnSpPr>
        <p:spPr>
          <a:xfrm>
            <a:off x="264190" y="1856418"/>
            <a:ext cx="632819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44924" y="1875023"/>
            <a:ext cx="6039696" cy="2732000"/>
          </a:xfrm>
          <a:prstGeom prst="rect">
            <a:avLst/>
          </a:prstGeom>
          <a:noFill/>
        </p:spPr>
        <p:txBody>
          <a:bodyPr wrap="square" lIns="99538" tIns="49769" rIns="99538" bIns="49769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200" b="1" dirty="0">
                <a:latin typeface="Citroen" panose="02000000000000000000" pitchFamily="2" charset="0"/>
              </a:rPr>
              <a:t>Prérequis: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b="1" dirty="0">
                <a:latin typeface="Citroen" panose="02000000000000000000" pitchFamily="2" charset="0"/>
              </a:rPr>
              <a:t>Véhicule sans boitier télématique autonome BTA (pas de bouton SOS</a:t>
            </a:r>
            <a:r>
              <a:rPr lang="fr-FR" sz="1200" dirty="0">
                <a:latin typeface="Citroen" panose="02000000000000000000" pitchFamily="2" charset="0"/>
              </a:rPr>
              <a:t>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latin typeface="Citroen" panose="02000000000000000000" pitchFamily="2" charset="0"/>
              </a:rPr>
              <a:t>Smartphone du client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latin typeface="Citroen" panose="02000000000000000000" pitchFamily="2" charset="0"/>
              </a:rPr>
              <a:t>Démarrez le moteur et attendez le téléchargement complet de l’écran tactile (max. 2 min.)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latin typeface="Citroen" panose="02000000000000000000" pitchFamily="2" charset="0"/>
              </a:rPr>
              <a:t>Assurez-vous que vous êtes dans une zone avec couverture GSM (évitez par exemple les parkings souterrains, etc.).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1200" dirty="0">
                <a:latin typeface="Citroen" panose="02000000000000000000" pitchFamily="2" charset="0"/>
              </a:rPr>
              <a:t>Pour bénéficier des services de la navigation connectée (Trafic en temps réel, zones de danger, parkings, stations essence, POI, prévisions météo) dans un véhicule non équipé d’un boitier télématique (BTA), </a:t>
            </a:r>
            <a:r>
              <a:rPr lang="fr-FR" sz="1200" b="1" dirty="0">
                <a:latin typeface="Citroen" panose="02000000000000000000" pitchFamily="2" charset="0"/>
              </a:rPr>
              <a:t>il est nécessaire d’appairer un smartphone en mode « point d’accès personnel »</a:t>
            </a:r>
            <a:r>
              <a:rPr lang="fr-FR" sz="1200" dirty="0">
                <a:latin typeface="Citroen" panose="02000000000000000000" pitchFamily="2" charset="0"/>
              </a:rPr>
              <a:t> (mode modem). Le smartphone doit avoir le point d’accès personnel activé.</a:t>
            </a:r>
          </a:p>
          <a:p>
            <a:pPr algn="just">
              <a:spcAft>
                <a:spcPts val="600"/>
              </a:spcAft>
            </a:pPr>
            <a:r>
              <a:rPr lang="fr-FR" sz="1200" dirty="0">
                <a:latin typeface="Citroen" panose="02000000000000000000" pitchFamily="2" charset="0"/>
              </a:rPr>
              <a:t>Pour activer le point d’accès personnel, allez sur “Paramétrages”, ensuite “Connexions” et activez: Point d’accès personnel/Point d’accès mobile ou Point d’accès mobile et modem. Sélectionnez le mode de connexion souhaité et/ou disponible : Wi-Fi/Bluetooth.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44469" y="1309203"/>
            <a:ext cx="5959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Peugeot" panose="02000503040000020003" pitchFamily="2" charset="0"/>
              </a:rPr>
              <a:t>Partage de données avec votre smartphone afin d’activer les services de la navigation connectée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36029" y="5518055"/>
            <a:ext cx="23940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latin typeface="Citroen" panose="02000000000000000000" pitchFamily="50" charset="0"/>
              </a:rPr>
              <a:t>Étape 1</a:t>
            </a:r>
            <a:r>
              <a:rPr lang="fr-FR" sz="1100" dirty="0">
                <a:latin typeface="Citroen" panose="02000000000000000000" pitchFamily="50" charset="0"/>
              </a:rPr>
              <a:t>: </a:t>
            </a:r>
            <a:br>
              <a:rPr lang="fr-FR" sz="1100" dirty="0">
                <a:latin typeface="Citroen" panose="02000000000000000000" pitchFamily="50" charset="0"/>
              </a:rPr>
            </a:br>
            <a:r>
              <a:rPr lang="fr-FR" sz="1100" dirty="0">
                <a:latin typeface="Citroen" panose="02000000000000000000" pitchFamily="50" charset="0"/>
              </a:rPr>
              <a:t>Cliquez sur l’icône “messages” en haut à droite de l’écran de navigation.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419629" y="5518055"/>
            <a:ext cx="2430088" cy="430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50" charset="0"/>
              </a:rPr>
              <a:t>Étape 2</a:t>
            </a:r>
            <a:r>
              <a:rPr lang="fr-FR" sz="1100" dirty="0">
                <a:latin typeface="Citroen" panose="02000000000000000000" pitchFamily="50" charset="0"/>
              </a:rPr>
              <a:t>: </a:t>
            </a:r>
            <a:br>
              <a:rPr lang="fr-FR" sz="1100" dirty="0">
                <a:latin typeface="Citroen" panose="02000000000000000000" pitchFamily="50" charset="0"/>
              </a:rPr>
            </a:br>
            <a:r>
              <a:rPr lang="fr-FR" sz="1100" dirty="0">
                <a:latin typeface="Citroen" panose="02000000000000000000" pitchFamily="50" charset="0"/>
              </a:rPr>
              <a:t>Cliquez sur </a:t>
            </a:r>
            <a:r>
              <a:rPr lang="fr-FR" sz="1100" dirty="0" smtClean="0">
                <a:latin typeface="Citroen" panose="02000000000000000000" pitchFamily="50" charset="0"/>
              </a:rPr>
              <a:t>Wi-Fi.</a:t>
            </a:r>
            <a:endParaRPr lang="en-GB" sz="1100" dirty="0">
              <a:latin typeface="Citroen" panose="02000000000000000000" pitchFamily="50" charset="0"/>
            </a:endParaRPr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707" y="6040502"/>
            <a:ext cx="2177376" cy="1307951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63" y="6064147"/>
            <a:ext cx="2181554" cy="1308163"/>
          </a:xfrm>
          <a:prstGeom prst="rect">
            <a:avLst/>
          </a:prstGeom>
        </p:spPr>
      </p:pic>
      <p:sp>
        <p:nvSpPr>
          <p:cNvPr id="65" name="Rectangle à coins arrondis 64"/>
          <p:cNvSpPr/>
          <p:nvPr/>
        </p:nvSpPr>
        <p:spPr>
          <a:xfrm>
            <a:off x="3472810" y="6217133"/>
            <a:ext cx="430214" cy="215899"/>
          </a:xfrm>
          <a:prstGeom prst="roundRect">
            <a:avLst/>
          </a:prstGeom>
          <a:noFill/>
          <a:ln w="28575">
            <a:solidFill>
              <a:srgbClr val="4CA3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6" name="Flèche droite 65"/>
          <p:cNvSpPr/>
          <p:nvPr/>
        </p:nvSpPr>
        <p:spPr>
          <a:xfrm>
            <a:off x="2973609" y="6440292"/>
            <a:ext cx="324051" cy="324051"/>
          </a:xfrm>
          <a:prstGeom prst="rightArrow">
            <a:avLst/>
          </a:prstGeom>
          <a:solidFill>
            <a:srgbClr val="007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Rectangle 66"/>
          <p:cNvSpPr/>
          <p:nvPr/>
        </p:nvSpPr>
        <p:spPr>
          <a:xfrm>
            <a:off x="610148" y="7379665"/>
            <a:ext cx="24582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50" charset="0"/>
              </a:rPr>
              <a:t>Étape 3</a:t>
            </a:r>
            <a:r>
              <a:rPr lang="fr-FR" sz="1100" dirty="0">
                <a:latin typeface="Citroen" panose="02000000000000000000" pitchFamily="50" charset="0"/>
              </a:rPr>
              <a:t>: </a:t>
            </a:r>
            <a:br>
              <a:rPr lang="fr-FR" sz="1100" dirty="0">
                <a:latin typeface="Citroen" panose="02000000000000000000" pitchFamily="50" charset="0"/>
              </a:rPr>
            </a:br>
            <a:r>
              <a:rPr lang="fr-FR" sz="1100" dirty="0">
                <a:latin typeface="Citroen" panose="02000000000000000000" pitchFamily="50" charset="0"/>
              </a:rPr>
              <a:t>Si le smartphone n’est pas dans la liste, cliquez sur la flèche pour rafraichir</a:t>
            </a:r>
          </a:p>
        </p:txBody>
      </p:sp>
      <p:pic>
        <p:nvPicPr>
          <p:cNvPr id="68" name="Image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943" y="7908971"/>
            <a:ext cx="2154073" cy="1293953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3442682" y="7382967"/>
            <a:ext cx="2394088" cy="600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50" charset="0"/>
              </a:rPr>
              <a:t>Étape 4</a:t>
            </a:r>
            <a:r>
              <a:rPr lang="fr-FR" sz="1100" dirty="0">
                <a:latin typeface="Citroen" panose="02000000000000000000" pitchFamily="50" charset="0"/>
              </a:rPr>
              <a:t>: </a:t>
            </a:r>
            <a:br>
              <a:rPr lang="fr-FR" sz="1100" dirty="0">
                <a:latin typeface="Citroen" panose="02000000000000000000" pitchFamily="50" charset="0"/>
              </a:rPr>
            </a:br>
            <a:r>
              <a:rPr lang="fr-FR" sz="1100" dirty="0">
                <a:latin typeface="Citroen" panose="02000000000000000000" pitchFamily="50" charset="0"/>
              </a:rPr>
              <a:t>Sélectionnez votre smartphone.</a:t>
            </a:r>
            <a:br>
              <a:rPr lang="fr-FR" sz="1100" dirty="0">
                <a:latin typeface="Citroen" panose="02000000000000000000" pitchFamily="50" charset="0"/>
              </a:rPr>
            </a:br>
            <a:endParaRPr lang="fr-FR" sz="1100" dirty="0">
              <a:latin typeface="Citroen" panose="02000000000000000000" pitchFamily="50" charset="0"/>
            </a:endParaRPr>
          </a:p>
        </p:txBody>
      </p:sp>
      <p:pic>
        <p:nvPicPr>
          <p:cNvPr id="70" name="Image 6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2810" y="7919845"/>
            <a:ext cx="2176273" cy="1306963"/>
          </a:xfrm>
          <a:prstGeom prst="rect">
            <a:avLst/>
          </a:prstGeom>
        </p:spPr>
      </p:pic>
      <p:sp>
        <p:nvSpPr>
          <p:cNvPr id="71" name="Rectangle à coins arrondis 70"/>
          <p:cNvSpPr/>
          <p:nvPr/>
        </p:nvSpPr>
        <p:spPr>
          <a:xfrm>
            <a:off x="2446397" y="7907889"/>
            <a:ext cx="344619" cy="171216"/>
          </a:xfrm>
          <a:prstGeom prst="roundRect">
            <a:avLst/>
          </a:prstGeom>
          <a:noFill/>
          <a:ln w="28575">
            <a:solidFill>
              <a:srgbClr val="4CA3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2" name="Flèche droite 71"/>
          <p:cNvSpPr/>
          <p:nvPr/>
        </p:nvSpPr>
        <p:spPr>
          <a:xfrm>
            <a:off x="3000006" y="8283833"/>
            <a:ext cx="324051" cy="324051"/>
          </a:xfrm>
          <a:prstGeom prst="rightArrow">
            <a:avLst/>
          </a:prstGeom>
          <a:solidFill>
            <a:srgbClr val="007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3" name="Rectangle à coins arrondis 72"/>
          <p:cNvSpPr/>
          <p:nvPr/>
        </p:nvSpPr>
        <p:spPr>
          <a:xfrm>
            <a:off x="2168749" y="6040290"/>
            <a:ext cx="210211" cy="172033"/>
          </a:xfrm>
          <a:prstGeom prst="roundRect">
            <a:avLst/>
          </a:prstGeom>
          <a:noFill/>
          <a:ln w="28575">
            <a:solidFill>
              <a:srgbClr val="4CA3B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4" name="Rectangle 73"/>
          <p:cNvSpPr/>
          <p:nvPr/>
        </p:nvSpPr>
        <p:spPr>
          <a:xfrm>
            <a:off x="959714" y="9533258"/>
            <a:ext cx="25119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50" charset="0"/>
              </a:rPr>
              <a:t>Étape 5</a:t>
            </a:r>
            <a:r>
              <a:rPr lang="fr-FR" sz="1100" dirty="0">
                <a:latin typeface="Citroen" panose="02000000000000000000" pitchFamily="50" charset="0"/>
              </a:rPr>
              <a:t>:</a:t>
            </a:r>
          </a:p>
          <a:p>
            <a:r>
              <a:rPr lang="fr-FR" sz="1100" dirty="0">
                <a:latin typeface="Citroen" panose="02000000000000000000" pitchFamily="50" charset="0"/>
              </a:rPr>
              <a:t>Le mot de passe du </a:t>
            </a:r>
            <a:r>
              <a:rPr lang="fr-FR" sz="1100" dirty="0" err="1">
                <a:latin typeface="Citroen" panose="02000000000000000000" pitchFamily="50" charset="0"/>
              </a:rPr>
              <a:t>Wi-fi</a:t>
            </a:r>
            <a:r>
              <a:rPr lang="fr-FR" sz="1100" dirty="0">
                <a:latin typeface="Citroen" panose="02000000000000000000" pitchFamily="50" charset="0"/>
              </a:rPr>
              <a:t> enregistré dans votre smartphone doit être saisi pour finaliser le processus.</a:t>
            </a:r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1707" y="9309796"/>
            <a:ext cx="2177376" cy="1316339"/>
          </a:xfrm>
          <a:prstGeom prst="rect">
            <a:avLst/>
          </a:prstGeom>
        </p:spPr>
      </p:pic>
      <p:pic>
        <p:nvPicPr>
          <p:cNvPr id="76" name="Image 75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59" y="4851139"/>
            <a:ext cx="348909" cy="348909"/>
          </a:xfrm>
          <a:prstGeom prst="rect">
            <a:avLst/>
          </a:prstGeom>
        </p:spPr>
      </p:pic>
      <p:sp>
        <p:nvSpPr>
          <p:cNvPr id="77" name="ZoneTexte 76"/>
          <p:cNvSpPr txBox="1"/>
          <p:nvPr/>
        </p:nvSpPr>
        <p:spPr>
          <a:xfrm>
            <a:off x="1250654" y="10864424"/>
            <a:ext cx="4658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latin typeface="Citroen" panose="02000000000000000000" pitchFamily="2" charset="0"/>
              </a:rPr>
              <a:t>Une fois votre smartphone </a:t>
            </a:r>
            <a:r>
              <a:rPr lang="fr-FR" sz="1200" b="1" dirty="0" err="1">
                <a:latin typeface="Citroen" panose="02000000000000000000" pitchFamily="2" charset="0"/>
              </a:rPr>
              <a:t>appairé</a:t>
            </a:r>
            <a:r>
              <a:rPr lang="fr-FR" sz="1200" b="1" dirty="0">
                <a:latin typeface="Citroen" panose="02000000000000000000" pitchFamily="2" charset="0"/>
              </a:rPr>
              <a:t> à votre véhicule, allez sur la page “Activation dans le véhicule du Pack de Navigation Connectée”. </a:t>
            </a:r>
          </a:p>
          <a:p>
            <a:pPr algn="just"/>
            <a:endParaRPr lang="en-GB" sz="1200" b="1" dirty="0">
              <a:latin typeface="Citroen" panose="02000000000000000000" pitchFamily="2" charset="0"/>
            </a:endParaRPr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563" y="10905300"/>
            <a:ext cx="372302" cy="372302"/>
          </a:xfrm>
          <a:prstGeom prst="rect">
            <a:avLst/>
          </a:prstGeom>
        </p:spPr>
      </p:pic>
      <p:sp>
        <p:nvSpPr>
          <p:cNvPr id="80" name="ZoneTexte 79"/>
          <p:cNvSpPr txBox="1"/>
          <p:nvPr/>
        </p:nvSpPr>
        <p:spPr>
          <a:xfrm>
            <a:off x="1055250" y="4776572"/>
            <a:ext cx="4947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Citroen" panose="02000000000000000000" pitchFamily="2" charset="0"/>
              </a:rPr>
              <a:t>Une fois le point d’accès personnel activé sur votre smartphone, il faut l’appairer au véhicule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88773" y="5307215"/>
            <a:ext cx="2579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Citroen" panose="02000000000000000000" pitchFamily="2" charset="0"/>
              </a:rPr>
              <a:t>Option 1: Partage Wi-Fi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4940461" y="1923982"/>
            <a:ext cx="1227754" cy="634585"/>
            <a:chOff x="3332641" y="1936118"/>
            <a:chExt cx="1227754" cy="634585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62997" y="2017890"/>
              <a:ext cx="638343" cy="408695"/>
            </a:xfrm>
            <a:prstGeom prst="rect">
              <a:avLst/>
            </a:prstGeom>
          </p:spPr>
        </p:pic>
        <p:cxnSp>
          <p:nvCxnSpPr>
            <p:cNvPr id="9" name="Connecteur droit 8"/>
            <p:cNvCxnSpPr/>
            <p:nvPr/>
          </p:nvCxnSpPr>
          <p:spPr>
            <a:xfrm flipH="1">
              <a:off x="3332641" y="1936118"/>
              <a:ext cx="1140765" cy="61598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3460559" y="1938626"/>
              <a:ext cx="1099836" cy="63207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Picture 2" descr="Image result for citroen logo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65" y="244830"/>
            <a:ext cx="977389" cy="5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27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655816" y="9997904"/>
            <a:ext cx="5296360" cy="455213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38" tIns="49769" rIns="99538" bIns="49769" rtlCol="0" anchor="ctr"/>
          <a:lstStyle/>
          <a:p>
            <a:pPr algn="ctr"/>
            <a:endParaRPr lang="fr-FR" sz="1300" dirty="0">
              <a:latin typeface="Citroen" panose="02000000000000000000" pitchFamily="2" charset="0"/>
            </a:endParaRPr>
          </a:p>
        </p:txBody>
      </p:sp>
      <p:sp>
        <p:nvSpPr>
          <p:cNvPr id="7" name="ZoneTexte 30"/>
          <p:cNvSpPr txBox="1"/>
          <p:nvPr/>
        </p:nvSpPr>
        <p:spPr>
          <a:xfrm>
            <a:off x="1370127" y="996835"/>
            <a:ext cx="5086239" cy="3693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r"/>
            <a:r>
              <a:rPr lang="fr-FR" dirty="0">
                <a:latin typeface="Peugeot" panose="02000503040000020003" pitchFamily="2" charset="0"/>
              </a:rPr>
              <a:t>Pack de Navigation Connectée Citroën </a:t>
            </a:r>
          </a:p>
        </p:txBody>
      </p:sp>
      <p:cxnSp>
        <p:nvCxnSpPr>
          <p:cNvPr id="8" name="Connecteur droit 38"/>
          <p:cNvCxnSpPr/>
          <p:nvPr/>
        </p:nvCxnSpPr>
        <p:spPr>
          <a:xfrm>
            <a:off x="260648" y="1501443"/>
            <a:ext cx="632819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38"/>
          <p:cNvCxnSpPr/>
          <p:nvPr/>
        </p:nvCxnSpPr>
        <p:spPr>
          <a:xfrm>
            <a:off x="264190" y="2047250"/>
            <a:ext cx="632819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44469" y="1500035"/>
            <a:ext cx="5959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Peugeot" panose="02000503040000020003" pitchFamily="2" charset="0"/>
              </a:rPr>
              <a:t>Partage de données avec votre smartphone afin d’activer les services de la navigation </a:t>
            </a:r>
            <a:r>
              <a:rPr lang="fr-FR" sz="1400" b="1" dirty="0" smtClean="0">
                <a:latin typeface="Peugeot" panose="02000503040000020003" pitchFamily="2" charset="0"/>
              </a:rPr>
              <a:t>connectée</a:t>
            </a:r>
            <a:endParaRPr lang="fr-FR" sz="1400" b="1" dirty="0">
              <a:latin typeface="Peugeot" panose="02000503040000020003" pitchFamily="2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9237" y="2507991"/>
            <a:ext cx="23940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2" charset="0"/>
              </a:rPr>
              <a:t>Étape 1</a:t>
            </a:r>
            <a:r>
              <a:rPr lang="fr-FR" sz="1100" dirty="0">
                <a:latin typeface="Citroen" panose="02000000000000000000" pitchFamily="2" charset="0"/>
              </a:rPr>
              <a:t>: </a:t>
            </a:r>
            <a:br>
              <a:rPr lang="fr-FR" sz="1100" dirty="0">
                <a:latin typeface="Citroen" panose="02000000000000000000" pitchFamily="2" charset="0"/>
              </a:rPr>
            </a:br>
            <a:r>
              <a:rPr lang="fr-FR" sz="1100" dirty="0">
                <a:latin typeface="Citroen" panose="02000000000000000000" pitchFamily="2" charset="0"/>
              </a:rPr>
              <a:t>Allez dans le menu “Téléphone” et sélectionnez “Connecter téléphone”.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473619" y="2525437"/>
            <a:ext cx="24300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2" charset="0"/>
              </a:rPr>
              <a:t>Étape 2</a:t>
            </a:r>
            <a:r>
              <a:rPr lang="fr-FR" sz="1100" dirty="0">
                <a:latin typeface="Citroen" panose="02000000000000000000" pitchFamily="2" charset="0"/>
              </a:rPr>
              <a:t>: </a:t>
            </a:r>
            <a:br>
              <a:rPr lang="fr-FR" sz="1100" dirty="0">
                <a:latin typeface="Citroen" panose="02000000000000000000" pitchFamily="2" charset="0"/>
              </a:rPr>
            </a:br>
            <a:r>
              <a:rPr lang="fr-FR" sz="1100" dirty="0">
                <a:latin typeface="Citroen" panose="02000000000000000000" pitchFamily="2" charset="0"/>
              </a:rPr>
              <a:t>Le système recherché les dispositifs disponibles.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5185" y="5026424"/>
            <a:ext cx="24582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latin typeface="Citroen" panose="02000000000000000000" pitchFamily="50" charset="0"/>
              </a:rPr>
              <a:t>Étape 3</a:t>
            </a:r>
            <a:r>
              <a:rPr lang="fr-FR" sz="1100" dirty="0">
                <a:latin typeface="Citroen" panose="02000000000000000000" pitchFamily="50" charset="0"/>
              </a:rPr>
              <a:t>: </a:t>
            </a:r>
            <a:br>
              <a:rPr lang="fr-FR" sz="1100" dirty="0">
                <a:latin typeface="Citroen" panose="02000000000000000000" pitchFamily="50" charset="0"/>
              </a:rPr>
            </a:br>
            <a:r>
              <a:rPr lang="fr-FR" sz="1100" dirty="0">
                <a:latin typeface="Citroen" panose="02000000000000000000" pitchFamily="50" charset="0"/>
              </a:rPr>
              <a:t>Sélectionnez votre smartphone.</a:t>
            </a:r>
            <a:endParaRPr lang="fr-FR" sz="1100" dirty="0">
              <a:latin typeface="Peugeot" panose="02000503040000020003" pitchFamily="50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413705" y="4914075"/>
            <a:ext cx="26879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latin typeface="Citroen" panose="02000000000000000000" pitchFamily="2" charset="0"/>
              </a:rPr>
              <a:t>Étape 4</a:t>
            </a:r>
            <a:r>
              <a:rPr lang="fr-FR" sz="1100" dirty="0">
                <a:latin typeface="Citroen" panose="02000000000000000000" pitchFamily="2" charset="0"/>
              </a:rPr>
              <a:t>: </a:t>
            </a:r>
            <a:br>
              <a:rPr lang="fr-FR" sz="1100" dirty="0">
                <a:latin typeface="Citroen" panose="02000000000000000000" pitchFamily="2" charset="0"/>
              </a:rPr>
            </a:br>
            <a:r>
              <a:rPr lang="fr-FR" sz="1100" dirty="0">
                <a:latin typeface="Citroen" panose="02000000000000000000" pitchFamily="2" charset="0"/>
              </a:rPr>
              <a:t>Validez la connexion entre le véhicule et le smartphone (renseignez le code d’appairage).</a:t>
            </a:r>
          </a:p>
          <a:p>
            <a:pPr lvl="0"/>
            <a:endParaRPr lang="en-GB" sz="1100" dirty="0">
              <a:latin typeface="Citroen" panose="02000000000000000000" pitchFamily="2" charset="0"/>
            </a:endParaRPr>
          </a:p>
        </p:txBody>
      </p:sp>
      <p:sp>
        <p:nvSpPr>
          <p:cNvPr id="72" name="Flèche droite 71"/>
          <p:cNvSpPr/>
          <p:nvPr/>
        </p:nvSpPr>
        <p:spPr>
          <a:xfrm>
            <a:off x="3116776" y="6235925"/>
            <a:ext cx="324051" cy="324051"/>
          </a:xfrm>
          <a:prstGeom prst="rightArrow">
            <a:avLst/>
          </a:prstGeom>
          <a:solidFill>
            <a:srgbClr val="007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7" name="ZoneTexte 76"/>
          <p:cNvSpPr txBox="1"/>
          <p:nvPr/>
        </p:nvSpPr>
        <p:spPr>
          <a:xfrm>
            <a:off x="1370127" y="9998300"/>
            <a:ext cx="453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latin typeface="Citroen" panose="02000000000000000000" pitchFamily="2" charset="0"/>
              </a:rPr>
              <a:t>Une fois votre smartphone </a:t>
            </a:r>
            <a:r>
              <a:rPr lang="fr-FR" sz="1200" b="1" dirty="0" err="1">
                <a:latin typeface="Citroen" panose="02000000000000000000" pitchFamily="2" charset="0"/>
              </a:rPr>
              <a:t>appairé</a:t>
            </a:r>
            <a:r>
              <a:rPr lang="fr-FR" sz="1200" b="1" dirty="0">
                <a:latin typeface="Citroen" panose="02000000000000000000" pitchFamily="2" charset="0"/>
              </a:rPr>
              <a:t> à votre véhicule, allez sur la page “Activation dans le véhicule du Pack de Navigation Connectée”. </a:t>
            </a:r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622" y="10039359"/>
            <a:ext cx="372302" cy="372302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524498" y="2149918"/>
            <a:ext cx="25796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Citroen" panose="02000000000000000000" pitchFamily="2" charset="0"/>
              </a:rPr>
              <a:t>Option 2: Partage Bluetooth</a:t>
            </a: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816" y="3177893"/>
            <a:ext cx="2374939" cy="1426627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1458812" y="3508829"/>
            <a:ext cx="772283" cy="80592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1100" dirty="0">
              <a:latin typeface="Peugeot" panose="02000503040000020003" pitchFamily="2" charset="0"/>
            </a:endParaRPr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8070" y="3148729"/>
            <a:ext cx="2431910" cy="1456796"/>
          </a:xfrm>
          <a:prstGeom prst="rect">
            <a:avLst/>
          </a:prstGeom>
        </p:spPr>
      </p:pic>
      <p:sp>
        <p:nvSpPr>
          <p:cNvPr id="34" name="Flèche droite 33"/>
          <p:cNvSpPr/>
          <p:nvPr/>
        </p:nvSpPr>
        <p:spPr>
          <a:xfrm>
            <a:off x="3116776" y="3689711"/>
            <a:ext cx="324051" cy="324051"/>
          </a:xfrm>
          <a:prstGeom prst="rightArrow">
            <a:avLst/>
          </a:prstGeom>
          <a:solidFill>
            <a:srgbClr val="007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816" y="5703428"/>
            <a:ext cx="2374939" cy="1426113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9083" y="5703428"/>
            <a:ext cx="2423093" cy="1426113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967740" y="7922167"/>
            <a:ext cx="26464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>
                <a:latin typeface="Citroen" panose="02000000000000000000" pitchFamily="2" charset="0"/>
              </a:rPr>
              <a:t>Étape 5</a:t>
            </a:r>
            <a:r>
              <a:rPr lang="fr-FR" sz="1100" dirty="0">
                <a:latin typeface="Citroen" panose="02000000000000000000" pitchFamily="2" charset="0"/>
              </a:rPr>
              <a:t>: </a:t>
            </a:r>
            <a:br>
              <a:rPr lang="fr-FR" sz="1100" dirty="0">
                <a:latin typeface="Citroen" panose="02000000000000000000" pitchFamily="2" charset="0"/>
              </a:rPr>
            </a:br>
            <a:r>
              <a:rPr lang="fr-FR" sz="1100" dirty="0">
                <a:latin typeface="Citroen" panose="02000000000000000000" pitchFamily="2" charset="0"/>
              </a:rPr>
              <a:t>Cochez “Données internet mobile” pour partage la connexion internet du smartphone avec le véhicule et validez par “OK”.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1191015" y="6144039"/>
            <a:ext cx="1040080" cy="18377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>
              <a:latin typeface="Peugeot" panose="02000503040000020003" pitchFamily="2" charset="0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28070" y="7636877"/>
            <a:ext cx="2424106" cy="1422858"/>
          </a:xfrm>
          <a:prstGeom prst="rect">
            <a:avLst/>
          </a:prstGeom>
        </p:spPr>
      </p:pic>
      <p:sp>
        <p:nvSpPr>
          <p:cNvPr id="40" name="Rectangle à coins arrondis 39"/>
          <p:cNvSpPr/>
          <p:nvPr/>
        </p:nvSpPr>
        <p:spPr>
          <a:xfrm>
            <a:off x="3648583" y="8348306"/>
            <a:ext cx="1040080" cy="18377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>
              <a:latin typeface="Peugeot" panose="02000503040000020003" pitchFamily="2" charset="0"/>
            </a:endParaRPr>
          </a:p>
        </p:txBody>
      </p:sp>
      <p:pic>
        <p:nvPicPr>
          <p:cNvPr id="27" name="Picture 2" descr="Image result for citroen logo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65" y="244830"/>
            <a:ext cx="977389" cy="5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4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1606</TotalTime>
  <Words>433</Words>
  <Application>Microsoft Office PowerPoint</Application>
  <PresentationFormat>Grand écran</PresentationFormat>
  <Paragraphs>27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Citroen</vt:lpstr>
      <vt:lpstr>Peugeot</vt:lpstr>
      <vt:lpstr>Office Theme</vt:lpstr>
      <vt:lpstr>Présentation PowerPoint</vt:lpstr>
      <vt:lpstr>Présentation PowerPoint</vt:lpstr>
    </vt:vector>
  </TitlesOfParts>
  <Company>PSA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AUSTEN - U379347</dc:creator>
  <cp:lastModifiedBy>PABLO FERNANDEZ VILARINO (EXTERNAL)</cp:lastModifiedBy>
  <cp:revision>43</cp:revision>
  <cp:lastPrinted>2021-01-21T14:50:07Z</cp:lastPrinted>
  <dcterms:created xsi:type="dcterms:W3CDTF">2020-09-23T13:48:29Z</dcterms:created>
  <dcterms:modified xsi:type="dcterms:W3CDTF">2021-09-20T12:30:19Z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d53d93-3f4c-4b90-b511-bd6bdbb4fba9_Enabled">
    <vt:lpwstr>true</vt:lpwstr>
  </property>
  <property fmtid="{D5CDD505-2E9C-101B-9397-08002B2CF9AE}" pid="3" name="MSIP_Label_2fd53d93-3f4c-4b90-b511-bd6bdbb4fba9_SetDate">
    <vt:lpwstr>2021-01-20T12:48:50Z</vt:lpwstr>
  </property>
  <property fmtid="{D5CDD505-2E9C-101B-9397-08002B2CF9AE}" pid="4" name="MSIP_Label_2fd53d93-3f4c-4b90-b511-bd6bdbb4fba9_Method">
    <vt:lpwstr>Standard</vt:lpwstr>
  </property>
  <property fmtid="{D5CDD505-2E9C-101B-9397-08002B2CF9AE}" pid="5" name="MSIP_Label_2fd53d93-3f4c-4b90-b511-bd6bdbb4fba9_Name">
    <vt:lpwstr>2fd53d93-3f4c-4b90-b511-bd6bdbb4fba9</vt:lpwstr>
  </property>
  <property fmtid="{D5CDD505-2E9C-101B-9397-08002B2CF9AE}" pid="6" name="MSIP_Label_2fd53d93-3f4c-4b90-b511-bd6bdbb4fba9_SiteId">
    <vt:lpwstr>d852d5cd-724c-4128-8812-ffa5db3f8507</vt:lpwstr>
  </property>
  <property fmtid="{D5CDD505-2E9C-101B-9397-08002B2CF9AE}" pid="7" name="MSIP_Label_2fd53d93-3f4c-4b90-b511-bd6bdbb4fba9_ActionId">
    <vt:lpwstr/>
  </property>
  <property fmtid="{D5CDD505-2E9C-101B-9397-08002B2CF9AE}" pid="8" name="MSIP_Label_2fd53d93-3f4c-4b90-b511-bd6bdbb4fba9_ContentBits">
    <vt:lpwstr>0</vt:lpwstr>
  </property>
</Properties>
</file>