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 ALBISSON - J562831" initials="IA-J" lastIdx="6" clrIdx="0">
    <p:extLst>
      <p:ext uri="{19B8F6BF-5375-455C-9EA6-DF929625EA0E}">
        <p15:presenceInfo xmlns:p15="http://schemas.microsoft.com/office/powerpoint/2012/main" userId="S-1-5-21-1993962763-299502267-1801674531-339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85" autoAdjust="0"/>
    <p:restoredTop sz="94660"/>
  </p:normalViewPr>
  <p:slideViewPr>
    <p:cSldViewPr snapToGrid="0">
      <p:cViewPr>
        <p:scale>
          <a:sx n="110" d="100"/>
          <a:sy n="110" d="100"/>
        </p:scale>
        <p:origin x="18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E2CD10-9CA5-46D6-B81E-EC34019501DD}" type="datetimeFigureOut">
              <a:rPr lang="en-GB" smtClean="0"/>
              <a:t>17/09/2021</a:t>
            </a:fld>
            <a:endParaRPr lang="en-GB"/>
          </a:p>
        </p:txBody>
      </p:sp>
      <p:sp>
        <p:nvSpPr>
          <p:cNvPr id="4" name="Slide Image Placeholder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A8ACA8-CF48-4AF6-9235-930940F70590}" type="slidenum">
              <a:rPr lang="en-GB" smtClean="0"/>
              <a:t>‹N°›</a:t>
            </a:fld>
            <a:endParaRPr lang="en-GB"/>
          </a:p>
        </p:txBody>
      </p:sp>
    </p:spTree>
    <p:extLst>
      <p:ext uri="{BB962C8B-B14F-4D97-AF65-F5344CB8AC3E}">
        <p14:creationId xmlns:p14="http://schemas.microsoft.com/office/powerpoint/2010/main" val="2835306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2F7507-9C3E-4A88-B219-8F2CC2F0426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915201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2F7507-9C3E-4A88-B219-8F2CC2F0426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1020658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2F7507-9C3E-4A88-B219-8F2CC2F0426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1830983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2F7507-9C3E-4A88-B219-8F2CC2F0426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280672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2F7507-9C3E-4A88-B219-8F2CC2F0426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104448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2F7507-9C3E-4A88-B219-8F2CC2F04265}"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189671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2F7507-9C3E-4A88-B219-8F2CC2F04265}" type="datetimeFigureOut">
              <a:rPr lang="en-GB" smtClean="0"/>
              <a:t>17/09/2021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1700257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2F7507-9C3E-4A88-B219-8F2CC2F04265}" type="datetimeFigureOut">
              <a:rPr lang="en-GB" smtClean="0"/>
              <a:t>17/09/2021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405891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F7507-9C3E-4A88-B219-8F2CC2F04265}" type="datetimeFigureOut">
              <a:rPr lang="en-GB" smtClean="0"/>
              <a:t>17/09/2021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330614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C12F7507-9C3E-4A88-B219-8F2CC2F04265}"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78264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C12F7507-9C3E-4A88-B219-8F2CC2F04265}"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90775D-01EA-48F1-8BF6-95E6EDAB1C56}" type="slidenum">
              <a:rPr lang="en-GB" smtClean="0"/>
              <a:t>‹N°›</a:t>
            </a:fld>
            <a:endParaRPr lang="en-GB"/>
          </a:p>
        </p:txBody>
      </p:sp>
    </p:spTree>
    <p:extLst>
      <p:ext uri="{BB962C8B-B14F-4D97-AF65-F5344CB8AC3E}">
        <p14:creationId xmlns:p14="http://schemas.microsoft.com/office/powerpoint/2010/main" val="3849424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C12F7507-9C3E-4A88-B219-8F2CC2F04265}" type="datetimeFigureOut">
              <a:rPr lang="en-GB" smtClean="0"/>
              <a:t>17/09/2021</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B090775D-01EA-48F1-8BF6-95E6EDAB1C56}" type="slidenum">
              <a:rPr lang="en-GB" smtClean="0"/>
              <a:t>‹N°›</a:t>
            </a:fld>
            <a:endParaRPr lang="en-GB"/>
          </a:p>
        </p:txBody>
      </p:sp>
    </p:spTree>
    <p:extLst>
      <p:ext uri="{BB962C8B-B14F-4D97-AF65-F5344CB8AC3E}">
        <p14:creationId xmlns:p14="http://schemas.microsoft.com/office/powerpoint/2010/main" val="434739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5.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hyperlink" Target="https://www.google.co.uk/url?sa=i&amp;rct=j&amp;q=&amp;esrc=s&amp;source=images&amp;cd=&amp;cad=rja&amp;uact=8&amp;ved=0ahUKEwjfzfrVnYHVAhXIAxoKHWwRAl4QjRwIBw&amp;url=https://en.wikipedia.org/wiki/Citro%C3%ABn&amp;psig=AFQjCNGEH2nsTVw07eK3dsOOtgkTL-Iqhw&amp;ust=1499862579574725" TargetMode="External"/><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30"/>
          <p:cNvSpPr txBox="1"/>
          <p:nvPr/>
        </p:nvSpPr>
        <p:spPr>
          <a:xfrm>
            <a:off x="1178170" y="341245"/>
            <a:ext cx="5613866" cy="553986"/>
          </a:xfrm>
          <a:prstGeom prst="rect">
            <a:avLst/>
          </a:prstGeom>
          <a:noFill/>
        </p:spPr>
        <p:txBody>
          <a:bodyPr wrap="square" lIns="91428" tIns="45714" rIns="91428" bIns="45714" rtlCol="0">
            <a:spAutoFit/>
          </a:bodyPr>
          <a:lstStyle/>
          <a:p>
            <a:pPr algn="r"/>
            <a:r>
              <a:rPr lang="fr-FR" dirty="0" smtClean="0">
                <a:latin typeface="Peugeot" panose="02000503040000020003" pitchFamily="2" charset="0"/>
              </a:rPr>
              <a:t>CITROËN Pack Navigation Connectée</a:t>
            </a:r>
          </a:p>
          <a:p>
            <a:pPr algn="r"/>
            <a:r>
              <a:rPr lang="fr-FR" sz="1200" b="1" dirty="0" smtClean="0">
                <a:latin typeface="Peugeot" panose="02000503040000020003" pitchFamily="2" charset="0"/>
              </a:rPr>
              <a:t>Activation des services connectés: Trafic en temps réel et zones de danger* </a:t>
            </a:r>
            <a:endParaRPr lang="fr-FR" sz="1200" b="1" dirty="0">
              <a:latin typeface="Peugeot" panose="02000503040000020003" pitchFamily="2" charset="0"/>
            </a:endParaRPr>
          </a:p>
        </p:txBody>
      </p:sp>
      <p:cxnSp>
        <p:nvCxnSpPr>
          <p:cNvPr id="8" name="Connecteur droit 38"/>
          <p:cNvCxnSpPr/>
          <p:nvPr/>
        </p:nvCxnSpPr>
        <p:spPr>
          <a:xfrm>
            <a:off x="260648" y="992560"/>
            <a:ext cx="6328196" cy="0"/>
          </a:xfrm>
          <a:prstGeom prst="line">
            <a:avLst/>
          </a:prstGeom>
          <a:ln/>
        </p:spPr>
        <p:style>
          <a:lnRef idx="2">
            <a:schemeClr val="dk1"/>
          </a:lnRef>
          <a:fillRef idx="0">
            <a:schemeClr val="dk1"/>
          </a:fillRef>
          <a:effectRef idx="1">
            <a:schemeClr val="dk1"/>
          </a:effectRef>
          <a:fontRef idx="minor">
            <a:schemeClr val="tx1"/>
          </a:fontRef>
        </p:style>
      </p:cxnSp>
      <p:sp>
        <p:nvSpPr>
          <p:cNvPr id="9" name="ZoneTexte 23"/>
          <p:cNvSpPr txBox="1"/>
          <p:nvPr/>
        </p:nvSpPr>
        <p:spPr>
          <a:xfrm>
            <a:off x="183520" y="1003605"/>
            <a:ext cx="6608516" cy="707886"/>
          </a:xfrm>
          <a:prstGeom prst="rect">
            <a:avLst/>
          </a:prstGeom>
          <a:noFill/>
        </p:spPr>
        <p:txBody>
          <a:bodyPr wrap="square" rtlCol="0">
            <a:spAutoFit/>
          </a:bodyPr>
          <a:lstStyle/>
          <a:p>
            <a:r>
              <a:rPr lang="fr-FR" sz="1000" dirty="0" smtClean="0">
                <a:latin typeface="Peugeot" panose="02000503040000020003" pitchFamily="2" charset="0"/>
              </a:rPr>
              <a:t>Si vous possédez un véhicule équipé du système de navigation Citroën </a:t>
            </a:r>
            <a:r>
              <a:rPr lang="fr-FR" sz="1000" dirty="0" err="1" smtClean="0">
                <a:latin typeface="Peugeot" panose="02000503040000020003" pitchFamily="2" charset="0"/>
              </a:rPr>
              <a:t>Connect</a:t>
            </a:r>
            <a:r>
              <a:rPr lang="fr-FR" sz="1000" dirty="0" smtClean="0">
                <a:latin typeface="Peugeot" panose="02000503040000020003" pitchFamily="2" charset="0"/>
              </a:rPr>
              <a:t> </a:t>
            </a:r>
            <a:r>
              <a:rPr lang="fr-FR" sz="1000" dirty="0" err="1" smtClean="0">
                <a:latin typeface="Peugeot" panose="02000503040000020003" pitchFamily="2" charset="0"/>
              </a:rPr>
              <a:t>Nav</a:t>
            </a:r>
            <a:r>
              <a:rPr lang="fr-FR" sz="1000" dirty="0" smtClean="0">
                <a:latin typeface="Peugeot" panose="02000503040000020003" pitchFamily="2" charset="0"/>
              </a:rPr>
              <a:t>, vous pouvez bénéficier des services de navigation connectée by TomTom Services, y compris du  trafic en temps réel et des alertes zones de danger *.  Pour les véhicules neufs ces services </a:t>
            </a:r>
            <a:r>
              <a:rPr lang="fr-FR" sz="1000" b="1" dirty="0" smtClean="0">
                <a:latin typeface="Peugeot" panose="02000503040000020003" pitchFamily="2" charset="0"/>
              </a:rPr>
              <a:t>sont inclus dans le prix du véhicule pour une durée de 3 ans</a:t>
            </a:r>
            <a:r>
              <a:rPr lang="fr-FR" sz="1000" dirty="0" smtClean="0">
                <a:latin typeface="Peugeot" panose="02000503040000020003" pitchFamily="2" charset="0"/>
              </a:rPr>
              <a:t>.</a:t>
            </a:r>
          </a:p>
          <a:p>
            <a:endParaRPr lang="fr-FR" sz="1000" dirty="0">
              <a:latin typeface="Peugeot" panose="02000503040000020003" pitchFamily="2" charset="0"/>
            </a:endParaRPr>
          </a:p>
        </p:txBody>
      </p:sp>
      <p:sp>
        <p:nvSpPr>
          <p:cNvPr id="11" name="Rectangle 10"/>
          <p:cNvSpPr/>
          <p:nvPr/>
        </p:nvSpPr>
        <p:spPr>
          <a:xfrm>
            <a:off x="183519" y="1564268"/>
            <a:ext cx="6503325" cy="507831"/>
          </a:xfrm>
          <a:prstGeom prst="rect">
            <a:avLst/>
          </a:prstGeom>
        </p:spPr>
        <p:txBody>
          <a:bodyPr wrap="square">
            <a:spAutoFit/>
          </a:bodyPr>
          <a:lstStyle/>
          <a:p>
            <a:r>
              <a:rPr lang="fr-FR" sz="900" b="1" dirty="0" smtClean="0">
                <a:latin typeface="Peugeot" panose="02000503040000020003" pitchFamily="2" charset="0"/>
              </a:rPr>
              <a:t>Étape 1: </a:t>
            </a:r>
            <a:r>
              <a:rPr lang="fr-FR" sz="900" dirty="0" smtClean="0">
                <a:latin typeface="Peugeot" panose="02000503040000020003" pitchFamily="2" charset="0"/>
              </a:rPr>
              <a:t>
Visitez le CITROËN Services Store </a:t>
            </a:r>
            <a:r>
              <a:rPr lang="fr-FR" sz="900" b="1" dirty="0" smtClean="0">
                <a:solidFill>
                  <a:schemeClr val="accent1">
                    <a:lumMod val="75000"/>
                  </a:schemeClr>
                </a:solidFill>
                <a:latin typeface="Peugeot" panose="02000503040000020003" pitchFamily="2" charset="0"/>
              </a:rPr>
              <a:t>https://services-store.citroen.fr </a:t>
            </a:r>
            <a:r>
              <a:rPr lang="fr-FR" sz="900" dirty="0" smtClean="0">
                <a:latin typeface="Peugeot" panose="02000503040000020003" pitchFamily="2" charset="0"/>
              </a:rPr>
              <a:t>et connectez-vous ou créez un compte. Ajoutez le numéro de VIN de votre véhicule et découvrez les différents services disponibles pour celui-ci.</a:t>
            </a:r>
          </a:p>
        </p:txBody>
      </p:sp>
      <p:sp>
        <p:nvSpPr>
          <p:cNvPr id="12" name="Rectangle 11"/>
          <p:cNvSpPr/>
          <p:nvPr/>
        </p:nvSpPr>
        <p:spPr>
          <a:xfrm>
            <a:off x="187838" y="2099445"/>
            <a:ext cx="6670162" cy="507831"/>
          </a:xfrm>
          <a:prstGeom prst="rect">
            <a:avLst/>
          </a:prstGeom>
        </p:spPr>
        <p:txBody>
          <a:bodyPr wrap="square">
            <a:spAutoFit/>
          </a:bodyPr>
          <a:lstStyle/>
          <a:p>
            <a:pPr lvl="0"/>
            <a:r>
              <a:rPr lang="fr-FR" sz="900" b="1" dirty="0" smtClean="0">
                <a:latin typeface="Peugeot" panose="02000503040000020003" pitchFamily="2" charset="0"/>
              </a:rPr>
              <a:t>Étape 2: </a:t>
            </a:r>
            <a:r>
              <a:rPr lang="fr-FR" sz="900" dirty="0" smtClean="0">
                <a:latin typeface="Peugeot" panose="02000503040000020003" pitchFamily="2" charset="0"/>
              </a:rPr>
              <a:t>
Pour la navigation, choisissez le Pack Navigation Connectée, qui intègre les services de Trafic en temps réel et les alertes de zones de danger. </a:t>
            </a:r>
            <a:endParaRPr lang="fr-FR" sz="800" dirty="0">
              <a:latin typeface="Peugeot" panose="02000503040000020003" pitchFamily="2" charset="0"/>
            </a:endParaRPr>
          </a:p>
        </p:txBody>
      </p:sp>
      <p:sp>
        <p:nvSpPr>
          <p:cNvPr id="13" name="Rectangle 12"/>
          <p:cNvSpPr/>
          <p:nvPr/>
        </p:nvSpPr>
        <p:spPr>
          <a:xfrm>
            <a:off x="181280" y="2632135"/>
            <a:ext cx="6505563" cy="1415772"/>
          </a:xfrm>
          <a:prstGeom prst="rect">
            <a:avLst/>
          </a:prstGeom>
        </p:spPr>
        <p:txBody>
          <a:bodyPr wrap="square">
            <a:spAutoFit/>
          </a:bodyPr>
          <a:lstStyle/>
          <a:p>
            <a:r>
              <a:rPr lang="fr-FR" sz="900" b="1" dirty="0" smtClean="0">
                <a:latin typeface="Peugeot" panose="02000503040000020003" pitchFamily="2" charset="0"/>
              </a:rPr>
              <a:t>Étape 3: </a:t>
            </a:r>
            <a:r>
              <a:rPr lang="fr-FR" sz="900" dirty="0" smtClean="0">
                <a:latin typeface="Peugeot" panose="02000503040000020003" pitchFamily="2" charset="0"/>
              </a:rPr>
              <a:t>
Une fois inscrit en ligne, vérifiez que les paramètres de votre véhicule sont corrects pour permettre le partage des données nécessaires à ces services. Démarrez le moteur et attendez que l'écran de navigation se charge. Assurez-vous que vous êtes dans une zone couverte par le réseau GSM (par exemple, évitez les parkings souterrains, etc.).</a:t>
            </a:r>
          </a:p>
          <a:p>
            <a:pPr marL="171450" lvl="0" indent="-171450">
              <a:buFont typeface="Wingdings" panose="05000000000000000000" pitchFamily="2" charset="2"/>
              <a:buChar char="Ø"/>
            </a:pPr>
            <a:endParaRPr lang="fr-FR" sz="700" dirty="0" smtClean="0">
              <a:latin typeface="Peugeot" panose="02000503040000020003" pitchFamily="2" charset="0"/>
            </a:endParaRPr>
          </a:p>
          <a:p>
            <a:pPr marL="171450" lvl="0" indent="-171450">
              <a:buFont typeface="Wingdings" panose="05000000000000000000" pitchFamily="2" charset="2"/>
              <a:buChar char="Ø"/>
            </a:pPr>
            <a:r>
              <a:rPr lang="fr-FR" sz="900" dirty="0" smtClean="0">
                <a:latin typeface="Peugeot" panose="02000503040000020003" pitchFamily="2" charset="0"/>
              </a:rPr>
              <a:t>Si votre véhicule dispose du bouton Citroën SOS, une carte SIM est intégrée pour le partage de données.</a:t>
            </a:r>
          </a:p>
          <a:p>
            <a:pPr marL="171450" lvl="0" indent="-171450">
              <a:buFont typeface="Wingdings" panose="05000000000000000000" pitchFamily="2" charset="2"/>
              <a:buChar char="Ø"/>
            </a:pPr>
            <a:r>
              <a:rPr lang="fr-FR" sz="900" dirty="0" smtClean="0">
                <a:latin typeface="Peugeot" panose="02000503040000020003" pitchFamily="2" charset="0"/>
              </a:rPr>
              <a:t>Si ce n’est pas le cas, les services connectés s’exécuteront uniquement en utilisant les données de votre smartphone lorsqu’il sera connecté par WIFI ou Bluetooth. Veuillez voir la fiche “Partage de données via smartphone”.</a:t>
            </a:r>
          </a:p>
          <a:p>
            <a:pPr lvl="0"/>
            <a:endParaRPr lang="fr-FR" sz="700" dirty="0" smtClean="0">
              <a:latin typeface="Peugeot" panose="02000503040000020003" pitchFamily="2" charset="0"/>
            </a:endParaRPr>
          </a:p>
          <a:p>
            <a:pPr lvl="0"/>
            <a:r>
              <a:rPr lang="fr-FR" sz="900" dirty="0" smtClean="0">
                <a:latin typeface="Peugeot" panose="02000503040000020003" pitchFamily="2" charset="0"/>
              </a:rPr>
              <a:t>Selon votre véhicule, les écrans peuvent varier. </a:t>
            </a:r>
            <a:endParaRPr lang="fr-FR" sz="900" dirty="0">
              <a:latin typeface="Peugeot" panose="02000503040000020003" pitchFamily="2" charset="0"/>
            </a:endParaRPr>
          </a:p>
        </p:txBody>
      </p:sp>
      <p:sp>
        <p:nvSpPr>
          <p:cNvPr id="14" name="Rectangle 13"/>
          <p:cNvSpPr/>
          <p:nvPr/>
        </p:nvSpPr>
        <p:spPr>
          <a:xfrm>
            <a:off x="206927" y="4115658"/>
            <a:ext cx="3148344" cy="1615827"/>
          </a:xfrm>
          <a:prstGeom prst="rect">
            <a:avLst/>
          </a:prstGeom>
        </p:spPr>
        <p:txBody>
          <a:bodyPr wrap="square">
            <a:spAutoFit/>
          </a:bodyPr>
          <a:lstStyle/>
          <a:p>
            <a:pPr lvl="0"/>
            <a:r>
              <a:rPr lang="fr-FR" sz="900" b="1" dirty="0" smtClean="0">
                <a:latin typeface="Peugeot" panose="02000503040000020003" pitchFamily="2" charset="0"/>
              </a:rPr>
              <a:t>Étape 4:</a:t>
            </a:r>
          </a:p>
          <a:p>
            <a:pPr lvl="0"/>
            <a:r>
              <a:rPr lang="fr-FR" sz="900" dirty="0" smtClean="0">
                <a:latin typeface="Peugeot" panose="02000503040000020003" pitchFamily="2" charset="0"/>
              </a:rPr>
              <a:t>Assurez-vous que votre contrat est reconnu par le véhicule en cliquant du l’icône “Messages”</a:t>
            </a:r>
          </a:p>
          <a:p>
            <a:pPr lvl="0"/>
            <a:r>
              <a:rPr lang="fr-FR" sz="900" dirty="0" smtClean="0">
                <a:latin typeface="Peugeot" panose="02000503040000020003" pitchFamily="2" charset="0"/>
              </a:rPr>
              <a:t>en haut de l’écran.</a:t>
            </a:r>
          </a:p>
          <a:p>
            <a:pPr lvl="0"/>
            <a:r>
              <a:rPr lang="fr-FR" sz="900" dirty="0" smtClean="0">
                <a:latin typeface="Peugeot" panose="02000503040000020003" pitchFamily="2" charset="0"/>
              </a:rPr>
              <a:t>Appuyez sur “Services Connectés” pour afficher le statut de votre contrat. Si celui-ci n’est actif, appuyez sur l’icône du globe pour rafraichir.</a:t>
            </a:r>
            <a:br>
              <a:rPr lang="fr-FR" sz="900" dirty="0" smtClean="0">
                <a:latin typeface="Peugeot" panose="02000503040000020003" pitchFamily="2" charset="0"/>
              </a:rPr>
            </a:br>
            <a:r>
              <a:rPr lang="fr-FR" sz="900" dirty="0" smtClean="0">
                <a:latin typeface="Peugeot" panose="02000503040000020003" pitchFamily="2" charset="0"/>
              </a:rPr>
              <a:t>Note: Les contrats sont généralement actifs dans l’heure, mais peuvent prendre jusqu’à 9 jours à être reçus par le véhicule – conduire fréquemment dans des zones de couverture GSM accélérera le processus.</a:t>
            </a:r>
            <a:endParaRPr lang="fr-FR" sz="800" dirty="0">
              <a:latin typeface="Peugeot" panose="02000503040000020003" pitchFamily="2" charset="0"/>
            </a:endParaRPr>
          </a:p>
        </p:txBody>
      </p:sp>
      <p:pic>
        <p:nvPicPr>
          <p:cNvPr id="16" name="Picture 15"/>
          <p:cNvPicPr>
            <a:picLocks noChangeAspect="1"/>
          </p:cNvPicPr>
          <p:nvPr/>
        </p:nvPicPr>
        <p:blipFill rotWithShape="1">
          <a:blip r:embed="rId2" cstate="print">
            <a:extLst>
              <a:ext uri="{28A0092B-C50C-407E-A947-70E740481C1C}">
                <a14:useLocalDpi xmlns:a14="http://schemas.microsoft.com/office/drawing/2010/main" val="0"/>
              </a:ext>
            </a:extLst>
          </a:blip>
          <a:srcRect l="74293" t="1420" r="18881" b="89227"/>
          <a:stretch/>
        </p:blipFill>
        <p:spPr>
          <a:xfrm>
            <a:off x="2556967" y="4439441"/>
            <a:ext cx="358827" cy="270916"/>
          </a:xfrm>
          <a:prstGeom prst="rect">
            <a:avLst/>
          </a:prstGeom>
        </p:spPr>
      </p:pic>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80033" y="4016138"/>
            <a:ext cx="2376084" cy="891032"/>
          </a:xfrm>
          <a:prstGeom prst="rect">
            <a:avLst/>
          </a:prstGeom>
        </p:spPr>
      </p:pic>
      <p:sp>
        <p:nvSpPr>
          <p:cNvPr id="19" name="Rectangle 18"/>
          <p:cNvSpPr/>
          <p:nvPr/>
        </p:nvSpPr>
        <p:spPr>
          <a:xfrm>
            <a:off x="216697" y="7808282"/>
            <a:ext cx="6250734" cy="369332"/>
          </a:xfrm>
          <a:prstGeom prst="rect">
            <a:avLst/>
          </a:prstGeom>
        </p:spPr>
        <p:txBody>
          <a:bodyPr wrap="square">
            <a:spAutoFit/>
          </a:bodyPr>
          <a:lstStyle/>
          <a:p>
            <a:r>
              <a:rPr lang="fr-FR" sz="900" dirty="0" smtClean="0">
                <a:latin typeface="Peugeot" panose="02000503040000020003" pitchFamily="2" charset="0"/>
              </a:rPr>
              <a:t>Note: Le partage de données peut être désactivé à tout moment sur ces écrans, mais les services connectés ne fonctionneront plus.</a:t>
            </a:r>
          </a:p>
        </p:txBody>
      </p:sp>
      <p:sp>
        <p:nvSpPr>
          <p:cNvPr id="27" name="Rectangle 26"/>
          <p:cNvSpPr/>
          <p:nvPr/>
        </p:nvSpPr>
        <p:spPr>
          <a:xfrm>
            <a:off x="206927" y="10905564"/>
            <a:ext cx="6464185" cy="1000274"/>
          </a:xfrm>
          <a:prstGeom prst="rect">
            <a:avLst/>
          </a:prstGeom>
        </p:spPr>
        <p:txBody>
          <a:bodyPr wrap="square">
            <a:spAutoFit/>
          </a:bodyPr>
          <a:lstStyle/>
          <a:p>
            <a:r>
              <a:rPr lang="fr-FR" sz="1000" dirty="0" smtClean="0">
                <a:latin typeface="Peugeot" panose="02000503040000020003" pitchFamily="2" charset="0"/>
              </a:rPr>
              <a:t>Votre navigation connectée 3D affichera maintenant le trafic en temps réel, les zones de danger*, la disponibilité et le prix des parkings, les prix du carburant et/ou disponibilité des bornes de recharge, la météo et vous permet de rechercher les points d’intérêt les plus récents.</a:t>
            </a:r>
            <a:r>
              <a:rPr lang="fr-FR" sz="1000" b="1" dirty="0" smtClean="0">
                <a:latin typeface="Peugeot" panose="02000503040000020003" pitchFamily="2" charset="0"/>
              </a:rPr>
              <a:t/>
            </a:r>
            <a:br>
              <a:rPr lang="fr-FR" sz="1000" b="1" dirty="0" smtClean="0">
                <a:latin typeface="Peugeot" panose="02000503040000020003" pitchFamily="2" charset="0"/>
              </a:rPr>
            </a:br>
            <a:r>
              <a:rPr lang="fr-FR" sz="1000" dirty="0" smtClean="0">
                <a:latin typeface="Peugeot" panose="02000503040000020003" pitchFamily="2" charset="0"/>
              </a:rPr>
              <a:t>Si vous avez des difficultés à activer vos services, veuillez suivre les FAQ au bas de la page du Citroën Services Store.</a:t>
            </a:r>
          </a:p>
          <a:p>
            <a:r>
              <a:rPr lang="fr-FR" sz="900" i="1" baseline="30000" dirty="0"/>
              <a:t>*</a:t>
            </a:r>
            <a:r>
              <a:rPr lang="fr-FR" sz="900" i="1" dirty="0"/>
              <a:t> De série </a:t>
            </a:r>
            <a:r>
              <a:rPr lang="fr-FR" sz="900" i="1" dirty="0" smtClean="0"/>
              <a:t>pour tous les véhicules fabriqués après 12/2020. En option pour les autres.</a:t>
            </a:r>
            <a:endParaRPr lang="fr-FR" sz="900" dirty="0">
              <a:latin typeface="Peugeot" panose="02000503040000020003" pitchFamily="2" charset="0"/>
            </a:endParaRPr>
          </a:p>
        </p:txBody>
      </p:sp>
      <p:pic>
        <p:nvPicPr>
          <p:cNvPr id="28" name="Picture 27"/>
          <p:cNvPicPr>
            <a:picLocks noChangeAspect="1"/>
          </p:cNvPicPr>
          <p:nvPr/>
        </p:nvPicPr>
        <p:blipFill rotWithShape="1">
          <a:blip r:embed="rId2" cstate="print">
            <a:extLst>
              <a:ext uri="{28A0092B-C50C-407E-A947-70E740481C1C}">
                <a14:useLocalDpi xmlns:a14="http://schemas.microsoft.com/office/drawing/2010/main" val="0"/>
              </a:ext>
            </a:extLst>
          </a:blip>
          <a:srcRect b="45616"/>
          <a:stretch/>
        </p:blipFill>
        <p:spPr>
          <a:xfrm>
            <a:off x="4219175" y="4276950"/>
            <a:ext cx="2249252" cy="673997"/>
          </a:xfrm>
          <a:prstGeom prst="rect">
            <a:avLst/>
          </a:prstGeom>
          <a:ln>
            <a:solidFill>
              <a:schemeClr val="tx1"/>
            </a:solidFill>
          </a:ln>
        </p:spPr>
      </p:pic>
      <p:cxnSp>
        <p:nvCxnSpPr>
          <p:cNvPr id="5" name="Straight Arrow Connector 4"/>
          <p:cNvCxnSpPr/>
          <p:nvPr/>
        </p:nvCxnSpPr>
        <p:spPr>
          <a:xfrm flipV="1">
            <a:off x="2915794" y="4231310"/>
            <a:ext cx="623888" cy="317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2915794" y="4344327"/>
            <a:ext cx="2932062" cy="2049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193720" y="5768452"/>
            <a:ext cx="3148344" cy="1477328"/>
          </a:xfrm>
          <a:prstGeom prst="rect">
            <a:avLst/>
          </a:prstGeom>
        </p:spPr>
        <p:txBody>
          <a:bodyPr wrap="square">
            <a:spAutoFit/>
          </a:bodyPr>
          <a:lstStyle/>
          <a:p>
            <a:pPr lvl="0"/>
            <a:r>
              <a:rPr lang="fr-FR" sz="900" b="1" dirty="0" smtClean="0">
                <a:latin typeface="Peugeot" panose="02000503040000020003" pitchFamily="2" charset="0"/>
              </a:rPr>
              <a:t>Étape 5:</a:t>
            </a:r>
          </a:p>
          <a:p>
            <a:pPr lvl="0"/>
            <a:r>
              <a:rPr lang="fr-FR" sz="900" dirty="0" smtClean="0">
                <a:latin typeface="Peugeot" panose="02000503040000020003" pitchFamily="2" charset="0"/>
              </a:rPr>
              <a:t>Assurez-vous que votre véhicule n’est pas en mode privé et qu’il est donc autorisé à partager les données de localisation.</a:t>
            </a:r>
          </a:p>
          <a:p>
            <a:pPr lvl="0"/>
            <a:endParaRPr lang="fr-FR" sz="900" dirty="0" smtClean="0">
              <a:latin typeface="Peugeot" panose="02000503040000020003" pitchFamily="2" charset="0"/>
            </a:endParaRPr>
          </a:p>
          <a:p>
            <a:pPr lvl="0"/>
            <a:r>
              <a:rPr lang="fr-FR" sz="900" dirty="0" smtClean="0">
                <a:latin typeface="Peugeot" panose="02000503040000020003" pitchFamily="2" charset="0"/>
              </a:rPr>
              <a:t>Vous trouverez cela soit dans “messages”, soit dans les paramètres de navigation.</a:t>
            </a:r>
          </a:p>
          <a:p>
            <a:pPr lvl="0"/>
            <a:endParaRPr lang="fr-FR" sz="900" dirty="0" smtClean="0">
              <a:latin typeface="Peugeot" panose="02000503040000020003" pitchFamily="2" charset="0"/>
            </a:endParaRPr>
          </a:p>
          <a:p>
            <a:pPr lvl="0"/>
            <a:r>
              <a:rPr lang="fr-FR" sz="900" dirty="0" smtClean="0">
                <a:latin typeface="Peugeot" panose="02000503040000020003" pitchFamily="2" charset="0"/>
              </a:rPr>
              <a:t>
</a:t>
            </a:r>
            <a:endParaRPr lang="fr-FR" sz="800" dirty="0">
              <a:latin typeface="Peugeot" panose="02000503040000020003" pitchFamily="2" charset="0"/>
            </a:endParaRPr>
          </a:p>
        </p:txBody>
      </p:sp>
      <p:pic>
        <p:nvPicPr>
          <p:cNvPr id="34" name="Picture 33"/>
          <p:cNvPicPr>
            <a:picLocks noChangeAspect="1"/>
          </p:cNvPicPr>
          <p:nvPr/>
        </p:nvPicPr>
        <p:blipFill rotWithShape="1">
          <a:blip r:embed="rId4" cstate="print">
            <a:extLst>
              <a:ext uri="{28A0092B-C50C-407E-A947-70E740481C1C}">
                <a14:useLocalDpi xmlns:a14="http://schemas.microsoft.com/office/drawing/2010/main" val="0"/>
              </a:ext>
            </a:extLst>
          </a:blip>
          <a:srcRect r="58110"/>
          <a:stretch/>
        </p:blipFill>
        <p:spPr>
          <a:xfrm>
            <a:off x="3476941" y="5827105"/>
            <a:ext cx="988733" cy="848057"/>
          </a:xfrm>
          <a:prstGeom prst="rect">
            <a:avLst/>
          </a:prstGeom>
        </p:spPr>
      </p:pic>
      <p:pic>
        <p:nvPicPr>
          <p:cNvPr id="35" name="Picture 34"/>
          <p:cNvPicPr>
            <a:picLocks noChangeAspect="1"/>
          </p:cNvPicPr>
          <p:nvPr/>
        </p:nvPicPr>
        <p:blipFill rotWithShape="1">
          <a:blip r:embed="rId5" cstate="print">
            <a:extLst>
              <a:ext uri="{28A0092B-C50C-407E-A947-70E740481C1C}">
                <a14:useLocalDpi xmlns:a14="http://schemas.microsoft.com/office/drawing/2010/main" val="0"/>
              </a:ext>
            </a:extLst>
          </a:blip>
          <a:srcRect r="27167"/>
          <a:stretch/>
        </p:blipFill>
        <p:spPr>
          <a:xfrm>
            <a:off x="4712763" y="5827105"/>
            <a:ext cx="1771187" cy="849834"/>
          </a:xfrm>
          <a:prstGeom prst="rect">
            <a:avLst/>
          </a:prstGeom>
        </p:spPr>
      </p:pic>
      <p:sp>
        <p:nvSpPr>
          <p:cNvPr id="37" name="Oval 36"/>
          <p:cNvSpPr/>
          <p:nvPr/>
        </p:nvSpPr>
        <p:spPr>
          <a:xfrm>
            <a:off x="3852661" y="6217606"/>
            <a:ext cx="329609" cy="17460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8" name="Oval 37"/>
          <p:cNvSpPr/>
          <p:nvPr/>
        </p:nvSpPr>
        <p:spPr>
          <a:xfrm>
            <a:off x="5028235" y="6160298"/>
            <a:ext cx="1152263" cy="15347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9" name="Oval 38"/>
          <p:cNvSpPr/>
          <p:nvPr/>
        </p:nvSpPr>
        <p:spPr>
          <a:xfrm>
            <a:off x="5028235" y="6542515"/>
            <a:ext cx="326660" cy="1456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40" name="Straight Arrow Connector 39"/>
          <p:cNvCxnSpPr/>
          <p:nvPr/>
        </p:nvCxnSpPr>
        <p:spPr>
          <a:xfrm flipV="1">
            <a:off x="2038807" y="6165794"/>
            <a:ext cx="1330805" cy="3413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42" name="Picture 4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763" y="6927667"/>
            <a:ext cx="1580841" cy="860646"/>
          </a:xfrm>
          <a:prstGeom prst="rect">
            <a:avLst/>
          </a:prstGeom>
        </p:spPr>
      </p:pic>
      <p:pic>
        <p:nvPicPr>
          <p:cNvPr id="43" name="Picture 4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65157" y="6924270"/>
            <a:ext cx="1533119" cy="864043"/>
          </a:xfrm>
          <a:prstGeom prst="rect">
            <a:avLst/>
          </a:prstGeom>
        </p:spPr>
      </p:pic>
      <p:pic>
        <p:nvPicPr>
          <p:cNvPr id="44" name="Picture 4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428106" y="6928098"/>
            <a:ext cx="1531823" cy="858967"/>
          </a:xfrm>
          <a:prstGeom prst="rect">
            <a:avLst/>
          </a:prstGeom>
        </p:spPr>
      </p:pic>
      <p:pic>
        <p:nvPicPr>
          <p:cNvPr id="45" name="Picture 4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79157" y="6931293"/>
            <a:ext cx="1507820" cy="854079"/>
          </a:xfrm>
          <a:prstGeom prst="rect">
            <a:avLst/>
          </a:prstGeom>
        </p:spPr>
      </p:pic>
      <p:sp>
        <p:nvSpPr>
          <p:cNvPr id="48" name="Oval 47"/>
          <p:cNvSpPr/>
          <p:nvPr/>
        </p:nvSpPr>
        <p:spPr>
          <a:xfrm>
            <a:off x="181280" y="7639527"/>
            <a:ext cx="329609" cy="17460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9" name="Oval 48"/>
          <p:cNvSpPr/>
          <p:nvPr/>
        </p:nvSpPr>
        <p:spPr>
          <a:xfrm>
            <a:off x="2800443" y="7338733"/>
            <a:ext cx="412033" cy="3210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0" name="Oval 49"/>
          <p:cNvSpPr/>
          <p:nvPr/>
        </p:nvSpPr>
        <p:spPr>
          <a:xfrm>
            <a:off x="3843094" y="7617396"/>
            <a:ext cx="295950" cy="22874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1" name="Oval 50"/>
          <p:cNvSpPr/>
          <p:nvPr/>
        </p:nvSpPr>
        <p:spPr>
          <a:xfrm>
            <a:off x="4888055" y="7271525"/>
            <a:ext cx="1028826" cy="22341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Oval 51"/>
          <p:cNvSpPr/>
          <p:nvPr/>
        </p:nvSpPr>
        <p:spPr>
          <a:xfrm>
            <a:off x="4869369" y="7623961"/>
            <a:ext cx="295950" cy="22874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3" name="Rectangle 52"/>
          <p:cNvSpPr/>
          <p:nvPr/>
        </p:nvSpPr>
        <p:spPr>
          <a:xfrm>
            <a:off x="221268" y="8157879"/>
            <a:ext cx="3148344" cy="1384995"/>
          </a:xfrm>
          <a:prstGeom prst="rect">
            <a:avLst/>
          </a:prstGeom>
        </p:spPr>
        <p:txBody>
          <a:bodyPr wrap="square">
            <a:spAutoFit/>
          </a:bodyPr>
          <a:lstStyle/>
          <a:p>
            <a:pPr lvl="0"/>
            <a:r>
              <a:rPr lang="fr-FR" sz="900" b="1" dirty="0" smtClean="0">
                <a:latin typeface="Peugeot" panose="02000503040000020003" pitchFamily="2" charset="0"/>
              </a:rPr>
              <a:t>Étape 6:</a:t>
            </a:r>
          </a:p>
          <a:p>
            <a:pPr lvl="0"/>
            <a:r>
              <a:rPr lang="fr-FR" sz="900" dirty="0" smtClean="0">
                <a:latin typeface="Peugeot" panose="02000503040000020003" pitchFamily="2" charset="0"/>
              </a:rPr>
              <a:t>Confirmez dans l’écran Services connectés (à partir de l’étape 4) que vos services sont maintenant affichés comme Activés et Disponibles.</a:t>
            </a:r>
          </a:p>
          <a:p>
            <a:pPr lvl="0"/>
            <a:endParaRPr lang="fr-FR" sz="200" dirty="0" smtClean="0">
              <a:latin typeface="Peugeot" panose="02000503040000020003" pitchFamily="2" charset="0"/>
            </a:endParaRPr>
          </a:p>
          <a:p>
            <a:pPr lvl="0"/>
            <a:r>
              <a:rPr lang="fr-FR" sz="900" dirty="0" smtClean="0">
                <a:latin typeface="Peugeot" panose="02000503040000020003" pitchFamily="2" charset="0"/>
              </a:rPr>
              <a:t>Si c’est le cas, vous verrez également “TomTom Traffic” affiché en bas a droite de l’écran de navigation.</a:t>
            </a:r>
          </a:p>
          <a:p>
            <a:pPr lvl="0"/>
            <a:endParaRPr lang="fr-FR" sz="100" dirty="0" smtClean="0">
              <a:latin typeface="Peugeot" panose="02000503040000020003" pitchFamily="2" charset="0"/>
            </a:endParaRPr>
          </a:p>
          <a:p>
            <a:r>
              <a:rPr lang="fr-FR" sz="900" dirty="0" smtClean="0">
                <a:latin typeface="Peugeot" panose="02000503040000020003" pitchFamily="2" charset="0"/>
              </a:rPr>
              <a:t>En utilisant l’icône située juste en dessous de “TomTom Traffic” vous pouvez choisir ce que vous voulez afficher à l’écran.</a:t>
            </a:r>
            <a:endParaRPr lang="fr-FR" sz="800" dirty="0">
              <a:latin typeface="Peugeot" panose="02000503040000020003" pitchFamily="2" charset="0"/>
            </a:endParaRPr>
          </a:p>
        </p:txBody>
      </p:sp>
      <p:pic>
        <p:nvPicPr>
          <p:cNvPr id="54" name="Picture 5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58855" y="8070799"/>
            <a:ext cx="2191183" cy="773577"/>
          </a:xfrm>
          <a:prstGeom prst="rect">
            <a:avLst/>
          </a:prstGeom>
        </p:spPr>
      </p:pic>
      <p:pic>
        <p:nvPicPr>
          <p:cNvPr id="55" name="Picture 5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58855" y="8886218"/>
            <a:ext cx="2191183" cy="829736"/>
          </a:xfrm>
          <a:prstGeom prst="rect">
            <a:avLst/>
          </a:prstGeom>
        </p:spPr>
      </p:pic>
      <p:sp>
        <p:nvSpPr>
          <p:cNvPr id="56" name="Oval 55"/>
          <p:cNvSpPr/>
          <p:nvPr/>
        </p:nvSpPr>
        <p:spPr>
          <a:xfrm>
            <a:off x="5165319" y="9516761"/>
            <a:ext cx="226441" cy="1408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7" name="Oval 56"/>
          <p:cNvSpPr/>
          <p:nvPr/>
        </p:nvSpPr>
        <p:spPr>
          <a:xfrm>
            <a:off x="4453234" y="8153778"/>
            <a:ext cx="305831" cy="1593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8" name="Oval 57"/>
          <p:cNvSpPr/>
          <p:nvPr/>
        </p:nvSpPr>
        <p:spPr>
          <a:xfrm>
            <a:off x="4562339" y="8408859"/>
            <a:ext cx="307030" cy="1505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59" name="Connecteur droit 38"/>
          <p:cNvCxnSpPr/>
          <p:nvPr/>
        </p:nvCxnSpPr>
        <p:spPr>
          <a:xfrm>
            <a:off x="264190" y="1538367"/>
            <a:ext cx="6328196" cy="0"/>
          </a:xfrm>
          <a:prstGeom prst="line">
            <a:avLst/>
          </a:prstGeom>
          <a:ln/>
        </p:spPr>
        <p:style>
          <a:lnRef idx="2">
            <a:schemeClr val="dk1"/>
          </a:lnRef>
          <a:fillRef idx="0">
            <a:schemeClr val="dk1"/>
          </a:fillRef>
          <a:effectRef idx="1">
            <a:schemeClr val="dk1"/>
          </a:effectRef>
          <a:fontRef idx="minor">
            <a:schemeClr val="tx1"/>
          </a:fontRef>
        </p:style>
      </p:cxnSp>
      <p:cxnSp>
        <p:nvCxnSpPr>
          <p:cNvPr id="60" name="Connecteur droit 38"/>
          <p:cNvCxnSpPr/>
          <p:nvPr/>
        </p:nvCxnSpPr>
        <p:spPr>
          <a:xfrm>
            <a:off x="273348" y="10840579"/>
            <a:ext cx="6328196" cy="0"/>
          </a:xfrm>
          <a:prstGeom prst="line">
            <a:avLst/>
          </a:prstGeom>
          <a:ln/>
        </p:spPr>
        <p:style>
          <a:lnRef idx="2">
            <a:schemeClr val="dk1"/>
          </a:lnRef>
          <a:fillRef idx="0">
            <a:schemeClr val="dk1"/>
          </a:fillRef>
          <a:effectRef idx="1">
            <a:schemeClr val="dk1"/>
          </a:effectRef>
          <a:fontRef idx="minor">
            <a:schemeClr val="tx1"/>
          </a:fontRef>
        </p:style>
      </p:cxnSp>
      <p:cxnSp>
        <p:nvCxnSpPr>
          <p:cNvPr id="47" name="Straight Arrow Connector 46"/>
          <p:cNvCxnSpPr/>
          <p:nvPr/>
        </p:nvCxnSpPr>
        <p:spPr>
          <a:xfrm>
            <a:off x="864598" y="6746263"/>
            <a:ext cx="313572" cy="1614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 name="Image 1"/>
          <p:cNvPicPr>
            <a:picLocks noChangeAspect="1"/>
          </p:cNvPicPr>
          <p:nvPr/>
        </p:nvPicPr>
        <p:blipFill>
          <a:blip r:embed="rId12"/>
          <a:stretch>
            <a:fillRect/>
          </a:stretch>
        </p:blipFill>
        <p:spPr>
          <a:xfrm>
            <a:off x="5856117" y="3126056"/>
            <a:ext cx="543583" cy="348026"/>
          </a:xfrm>
          <a:prstGeom prst="rect">
            <a:avLst/>
          </a:prstGeom>
        </p:spPr>
      </p:pic>
      <p:sp>
        <p:nvSpPr>
          <p:cNvPr id="46" name="Rectangle 45"/>
          <p:cNvSpPr/>
          <p:nvPr/>
        </p:nvSpPr>
        <p:spPr>
          <a:xfrm>
            <a:off x="234663" y="9539239"/>
            <a:ext cx="3215881" cy="1338828"/>
          </a:xfrm>
          <a:prstGeom prst="rect">
            <a:avLst/>
          </a:prstGeom>
        </p:spPr>
        <p:txBody>
          <a:bodyPr wrap="square">
            <a:spAutoFit/>
          </a:bodyPr>
          <a:lstStyle/>
          <a:p>
            <a:pPr lvl="0"/>
            <a:r>
              <a:rPr lang="fr-FR" sz="900" b="1" dirty="0" smtClean="0">
                <a:latin typeface="Peugeot" panose="02000503040000020003" pitchFamily="2" charset="0"/>
              </a:rPr>
              <a:t>Étape 7:</a:t>
            </a:r>
          </a:p>
          <a:p>
            <a:pPr lvl="0"/>
            <a:r>
              <a:rPr lang="fr-FR" sz="900" dirty="0" smtClean="0">
                <a:latin typeface="Peugeot" panose="02000503040000020003" pitchFamily="2" charset="0"/>
              </a:rPr>
              <a:t>Sur l’écran de navigation, cliquez sur “Menu” et ensuite “paramètres”. Sélectionnez l’onglet “Cartes”, cochez “Autoriser la déclaration des zones de danger”</a:t>
            </a:r>
            <a:endParaRPr lang="fr-FR" sz="900" strike="sngStrike" dirty="0" smtClean="0">
              <a:latin typeface="Peugeot" panose="02000503040000020003" pitchFamily="2" charset="0"/>
            </a:endParaRPr>
          </a:p>
          <a:p>
            <a:pPr lvl="0"/>
            <a:r>
              <a:rPr lang="fr-FR" sz="900" dirty="0" smtClean="0">
                <a:latin typeface="Peugeot" panose="02000503040000020003" pitchFamily="2" charset="0"/>
              </a:rPr>
              <a:t>et confirmez en appuyant sur “OK”.</a:t>
            </a:r>
          </a:p>
          <a:p>
            <a:pPr lvl="0"/>
            <a:r>
              <a:rPr lang="fr-FR" sz="900" dirty="0" smtClean="0">
                <a:latin typeface="Peugeot" panose="02000503040000020003" pitchFamily="2" charset="0"/>
              </a:rPr>
              <a:t>Dans l’onglet “Alertes”, sélectionnez “Alertes de zones</a:t>
            </a:r>
          </a:p>
          <a:p>
            <a:pPr lvl="0"/>
            <a:r>
              <a:rPr lang="fr-FR" sz="900" dirty="0" smtClean="0">
                <a:latin typeface="Peugeot" panose="02000503040000020003" pitchFamily="2" charset="0"/>
              </a:rPr>
              <a:t>de danger”. Cliquez ensuite sur l’icône du triangle d’avertissement pour définir les alertes. Confirmez en appuyant sur “OK”.</a:t>
            </a:r>
            <a:endParaRPr lang="fr-FR" sz="200" dirty="0">
              <a:latin typeface="Peugeot" panose="02000503040000020003" pitchFamily="2" charset="0"/>
            </a:endParaRPr>
          </a:p>
        </p:txBody>
      </p:sp>
      <p:pic>
        <p:nvPicPr>
          <p:cNvPr id="61" name="Image 6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227738" y="9773173"/>
            <a:ext cx="1687292" cy="1012375"/>
          </a:xfrm>
          <a:prstGeom prst="rect">
            <a:avLst/>
          </a:prstGeom>
        </p:spPr>
      </p:pic>
      <p:sp>
        <p:nvSpPr>
          <p:cNvPr id="62" name="Rectangle à coins arrondis 61"/>
          <p:cNvSpPr/>
          <p:nvPr/>
        </p:nvSpPr>
        <p:spPr>
          <a:xfrm>
            <a:off x="3259495" y="9906642"/>
            <a:ext cx="1193739" cy="120637"/>
          </a:xfrm>
          <a:prstGeom prst="roundRect">
            <a:avLst/>
          </a:prstGeom>
          <a:noFill/>
          <a:ln w="28575">
            <a:solidFill>
              <a:srgbClr val="08B2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00" dirty="0">
              <a:latin typeface="Peugeot" panose="02000503040000020003" pitchFamily="50" charset="0"/>
            </a:endParaRPr>
          </a:p>
        </p:txBody>
      </p:sp>
      <p:sp>
        <p:nvSpPr>
          <p:cNvPr id="63" name="Rectangle à coins arrondis 62"/>
          <p:cNvSpPr/>
          <p:nvPr/>
        </p:nvSpPr>
        <p:spPr>
          <a:xfrm>
            <a:off x="3216496" y="10667499"/>
            <a:ext cx="153116" cy="108096"/>
          </a:xfrm>
          <a:prstGeom prst="roundRect">
            <a:avLst/>
          </a:prstGeom>
          <a:noFill/>
          <a:ln w="28575">
            <a:solidFill>
              <a:srgbClr val="08B2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00" dirty="0">
              <a:latin typeface="Peugeot" panose="02000503040000020003" pitchFamily="50" charset="0"/>
            </a:endParaRPr>
          </a:p>
        </p:txBody>
      </p:sp>
      <p:pic>
        <p:nvPicPr>
          <p:cNvPr id="64" name="Image 6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979156" y="9768366"/>
            <a:ext cx="1691955" cy="1015173"/>
          </a:xfrm>
          <a:prstGeom prst="rect">
            <a:avLst/>
          </a:prstGeom>
        </p:spPr>
      </p:pic>
      <p:sp>
        <p:nvSpPr>
          <p:cNvPr id="65" name="Rectangle à coins arrondis 64"/>
          <p:cNvSpPr/>
          <p:nvPr/>
        </p:nvSpPr>
        <p:spPr>
          <a:xfrm>
            <a:off x="4975150" y="10207066"/>
            <a:ext cx="216415" cy="121636"/>
          </a:xfrm>
          <a:prstGeom prst="roundRect">
            <a:avLst/>
          </a:prstGeom>
          <a:noFill/>
          <a:ln w="28575">
            <a:solidFill>
              <a:srgbClr val="08B2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00" dirty="0">
              <a:latin typeface="Peugeot" panose="02000503040000020003" pitchFamily="50" charset="0"/>
            </a:endParaRPr>
          </a:p>
        </p:txBody>
      </p:sp>
      <p:sp>
        <p:nvSpPr>
          <p:cNvPr id="66" name="Rectangle à coins arrondis 65"/>
          <p:cNvSpPr/>
          <p:nvPr/>
        </p:nvSpPr>
        <p:spPr>
          <a:xfrm>
            <a:off x="6478078" y="10217292"/>
            <a:ext cx="182725" cy="111409"/>
          </a:xfrm>
          <a:prstGeom prst="roundRect">
            <a:avLst/>
          </a:prstGeom>
          <a:noFill/>
          <a:ln w="28575">
            <a:solidFill>
              <a:srgbClr val="08B2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00" dirty="0">
              <a:latin typeface="Peugeot" panose="02000503040000020003" pitchFamily="50" charset="0"/>
            </a:endParaRPr>
          </a:p>
        </p:txBody>
      </p:sp>
      <p:sp>
        <p:nvSpPr>
          <p:cNvPr id="67" name="Rectangle à coins arrondis 66"/>
          <p:cNvSpPr/>
          <p:nvPr/>
        </p:nvSpPr>
        <p:spPr>
          <a:xfrm>
            <a:off x="4975149" y="10653654"/>
            <a:ext cx="216415" cy="121941"/>
          </a:xfrm>
          <a:prstGeom prst="roundRect">
            <a:avLst/>
          </a:prstGeom>
          <a:noFill/>
          <a:ln w="28575">
            <a:solidFill>
              <a:srgbClr val="08B2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00" dirty="0">
              <a:latin typeface="Peugeot" panose="02000503040000020003" pitchFamily="50" charset="0"/>
            </a:endParaRPr>
          </a:p>
        </p:txBody>
      </p:sp>
      <p:sp>
        <p:nvSpPr>
          <p:cNvPr id="68" name="Oval 49"/>
          <p:cNvSpPr/>
          <p:nvPr/>
        </p:nvSpPr>
        <p:spPr>
          <a:xfrm>
            <a:off x="3843094" y="9557780"/>
            <a:ext cx="295950" cy="22874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9" name="Rectangle à coins arrondis 68"/>
          <p:cNvSpPr/>
          <p:nvPr/>
        </p:nvSpPr>
        <p:spPr>
          <a:xfrm>
            <a:off x="3734886" y="10660729"/>
            <a:ext cx="216415" cy="121636"/>
          </a:xfrm>
          <a:prstGeom prst="roundRect">
            <a:avLst/>
          </a:prstGeom>
          <a:noFill/>
          <a:ln w="28575">
            <a:solidFill>
              <a:srgbClr val="08B2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00" dirty="0">
              <a:latin typeface="Peugeot" panose="02000503040000020003" pitchFamily="50" charset="0"/>
            </a:endParaRPr>
          </a:p>
        </p:txBody>
      </p:sp>
      <p:pic>
        <p:nvPicPr>
          <p:cNvPr id="70" name="Picture 2" descr="Image result for citroen logo">
            <a:hlinkClick r:id="rId15"/>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73265" y="244830"/>
            <a:ext cx="977389" cy="577548"/>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32"/>
          <p:cNvPicPr>
            <a:picLocks noChangeAspect="1"/>
          </p:cNvPicPr>
          <p:nvPr/>
        </p:nvPicPr>
        <p:blipFill rotWithShape="1">
          <a:blip r:embed="rId17" cstate="print">
            <a:extLst>
              <a:ext uri="{28A0092B-C50C-407E-A947-70E740481C1C}">
                <a14:useLocalDpi xmlns:a14="http://schemas.microsoft.com/office/drawing/2010/main" val="0"/>
              </a:ext>
            </a:extLst>
          </a:blip>
          <a:srcRect r="29722" b="69163"/>
          <a:stretch/>
        </p:blipFill>
        <p:spPr>
          <a:xfrm>
            <a:off x="3480032" y="5143533"/>
            <a:ext cx="2993285" cy="455862"/>
          </a:xfrm>
          <a:prstGeom prst="rect">
            <a:avLst/>
          </a:prstGeom>
        </p:spPr>
      </p:pic>
      <p:pic>
        <p:nvPicPr>
          <p:cNvPr id="72" name="Image 71"/>
          <p:cNvPicPr>
            <a:picLocks noChangeAspect="1"/>
          </p:cNvPicPr>
          <p:nvPr/>
        </p:nvPicPr>
        <p:blipFill>
          <a:blip r:embed="rId18"/>
          <a:stretch>
            <a:fillRect/>
          </a:stretch>
        </p:blipFill>
        <p:spPr>
          <a:xfrm>
            <a:off x="3951302" y="5429389"/>
            <a:ext cx="138378" cy="168460"/>
          </a:xfrm>
          <a:prstGeom prst="rect">
            <a:avLst/>
          </a:prstGeom>
        </p:spPr>
      </p:pic>
    </p:spTree>
    <p:extLst>
      <p:ext uri="{BB962C8B-B14F-4D97-AF65-F5344CB8AC3E}">
        <p14:creationId xmlns:p14="http://schemas.microsoft.com/office/powerpoint/2010/main" val="3811442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6689</TotalTime>
  <Words>665</Words>
  <Application>Microsoft Office PowerPoint</Application>
  <PresentationFormat>Grand écran</PresentationFormat>
  <Paragraphs>35</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Peugeot</vt:lpstr>
      <vt:lpstr>Wingdings</vt:lpstr>
      <vt:lpstr>Office Theme</vt:lpstr>
      <vt:lpstr>Présentation PowerPoint</vt:lpstr>
    </vt:vector>
  </TitlesOfParts>
  <Company>PSA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DARREN AUSTEN - U379347</dc:creator>
  <cp:lastModifiedBy>PABLO FERNANDEZ VILARINO (EXTERNAL)</cp:lastModifiedBy>
  <cp:revision>59</cp:revision>
  <dcterms:created xsi:type="dcterms:W3CDTF">2020-09-23T13:48:29Z</dcterms:created>
  <dcterms:modified xsi:type="dcterms:W3CDTF">2021-09-17T08:37:05Z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fd53d93-3f4c-4b90-b511-bd6bdbb4fba9_Enabled">
    <vt:lpwstr>true</vt:lpwstr>
  </property>
  <property fmtid="{D5CDD505-2E9C-101B-9397-08002B2CF9AE}" pid="3" name="MSIP_Label_2fd53d93-3f4c-4b90-b511-bd6bdbb4fba9_SetDate">
    <vt:lpwstr>2021-03-25T09:41:50Z</vt:lpwstr>
  </property>
  <property fmtid="{D5CDD505-2E9C-101B-9397-08002B2CF9AE}" pid="4" name="MSIP_Label_2fd53d93-3f4c-4b90-b511-bd6bdbb4fba9_Method">
    <vt:lpwstr>Standard</vt:lpwstr>
  </property>
  <property fmtid="{D5CDD505-2E9C-101B-9397-08002B2CF9AE}" pid="5" name="MSIP_Label_2fd53d93-3f4c-4b90-b511-bd6bdbb4fba9_Name">
    <vt:lpwstr>2fd53d93-3f4c-4b90-b511-bd6bdbb4fba9</vt:lpwstr>
  </property>
  <property fmtid="{D5CDD505-2E9C-101B-9397-08002B2CF9AE}" pid="6" name="MSIP_Label_2fd53d93-3f4c-4b90-b511-bd6bdbb4fba9_SiteId">
    <vt:lpwstr>d852d5cd-724c-4128-8812-ffa5db3f8507</vt:lpwstr>
  </property>
  <property fmtid="{D5CDD505-2E9C-101B-9397-08002B2CF9AE}" pid="7" name="MSIP_Label_2fd53d93-3f4c-4b90-b511-bd6bdbb4fba9_ActionId">
    <vt:lpwstr/>
  </property>
  <property fmtid="{D5CDD505-2E9C-101B-9397-08002B2CF9AE}" pid="8" name="MSIP_Label_2fd53d93-3f4c-4b90-b511-bd6bdbb4fba9_ContentBits">
    <vt:lpwstr>0</vt:lpwstr>
  </property>
</Properties>
</file>